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2" r:id="rId4"/>
    <p:sldId id="271" r:id="rId5"/>
    <p:sldId id="276" r:id="rId6"/>
    <p:sldId id="265" r:id="rId7"/>
    <p:sldId id="273" r:id="rId8"/>
    <p:sldId id="272" r:id="rId9"/>
    <p:sldId id="266" r:id="rId10"/>
    <p:sldId id="264" r:id="rId11"/>
    <p:sldId id="270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2" autoAdjust="0"/>
    <p:restoredTop sz="94360" autoAdjust="0"/>
  </p:normalViewPr>
  <p:slideViewPr>
    <p:cSldViewPr>
      <p:cViewPr varScale="1">
        <p:scale>
          <a:sx n="107" d="100"/>
          <a:sy n="107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44660070449689"/>
          <c:y val="9.0399058798259171E-2"/>
          <c:w val="0.67504345922348497"/>
          <c:h val="0.80680223291325859"/>
        </c:manualLayout>
      </c:layout>
      <c:pieChart>
        <c:varyColors val="1"/>
        <c:ser>
          <c:idx val="0"/>
          <c:order val="0"/>
          <c:explosion val="7"/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0-291F-433A-BE12-4F4818D14CF2}"/>
              </c:ext>
            </c:extLst>
          </c:dPt>
          <c:dPt>
            <c:idx val="1"/>
            <c:bubble3D val="0"/>
            <c:explosion val="4"/>
            <c:extLst>
              <c:ext xmlns:c16="http://schemas.microsoft.com/office/drawing/2014/chart" uri="{C3380CC4-5D6E-409C-BE32-E72D297353CC}">
                <c16:uniqueId val="{00000001-291F-433A-BE12-4F4818D14CF2}"/>
              </c:ext>
            </c:extLst>
          </c:dPt>
          <c:dPt>
            <c:idx val="2"/>
            <c:bubble3D val="0"/>
            <c:explosion val="3"/>
            <c:extLst>
              <c:ext xmlns:c16="http://schemas.microsoft.com/office/drawing/2014/chart" uri="{C3380CC4-5D6E-409C-BE32-E72D297353CC}">
                <c16:uniqueId val="{00000002-291F-433A-BE12-4F4818D14CF2}"/>
              </c:ext>
            </c:extLst>
          </c:dPt>
          <c:dPt>
            <c:idx val="3"/>
            <c:bubble3D val="0"/>
            <c:explosion val="2"/>
            <c:extLst>
              <c:ext xmlns:c16="http://schemas.microsoft.com/office/drawing/2014/chart" uri="{C3380CC4-5D6E-409C-BE32-E72D297353CC}">
                <c16:uniqueId val="{00000003-291F-433A-BE12-4F4818D14CF2}"/>
              </c:ext>
            </c:extLst>
          </c:dPt>
          <c:dPt>
            <c:idx val="4"/>
            <c:bubble3D val="0"/>
            <c:explosion val="3"/>
            <c:extLst>
              <c:ext xmlns:c16="http://schemas.microsoft.com/office/drawing/2014/chart" uri="{C3380CC4-5D6E-409C-BE32-E72D297353CC}">
                <c16:uniqueId val="{00000004-291F-433A-BE12-4F4818D14CF2}"/>
              </c:ext>
            </c:extLst>
          </c:dPt>
          <c:dPt>
            <c:idx val="5"/>
            <c:bubble3D val="0"/>
            <c:explosion val="3"/>
            <c:extLst>
              <c:ext xmlns:c16="http://schemas.microsoft.com/office/drawing/2014/chart" uri="{C3380CC4-5D6E-409C-BE32-E72D297353CC}">
                <c16:uniqueId val="{00000005-291F-433A-BE12-4F4818D14CF2}"/>
              </c:ext>
            </c:extLst>
          </c:dPt>
          <c:dPt>
            <c:idx val="6"/>
            <c:bubble3D val="0"/>
            <c:explosion val="3"/>
            <c:extLst>
              <c:ext xmlns:c16="http://schemas.microsoft.com/office/drawing/2014/chart" uri="{C3380CC4-5D6E-409C-BE32-E72D297353CC}">
                <c16:uniqueId val="{00000006-291F-433A-BE12-4F4818D14CF2}"/>
              </c:ext>
            </c:extLst>
          </c:dPt>
          <c:dPt>
            <c:idx val="7"/>
            <c:bubble3D val="0"/>
            <c:explosion val="4"/>
            <c:extLst>
              <c:ext xmlns:c16="http://schemas.microsoft.com/office/drawing/2014/chart" uri="{C3380CC4-5D6E-409C-BE32-E72D297353CC}">
                <c16:uniqueId val="{00000007-291F-433A-BE12-4F4818D14CF2}"/>
              </c:ext>
            </c:extLst>
          </c:dPt>
          <c:dLbls>
            <c:dLbl>
              <c:idx val="0"/>
              <c:layout>
                <c:manualLayout>
                  <c:x val="3.2450454223035045E-2"/>
                  <c:y val="-9.6510791894707501E-2"/>
                </c:manualLayout>
              </c:layout>
              <c:tx>
                <c:rich>
                  <a:bodyPr/>
                  <a:lstStyle/>
                  <a:p>
                    <a:fld id="{1F4DBEBC-778E-4468-B6C4-48731F21367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19,68%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91F-433A-BE12-4F4818D14CF2}"/>
                </c:ext>
              </c:extLst>
            </c:dLbl>
            <c:dLbl>
              <c:idx val="1"/>
              <c:layout>
                <c:manualLayout>
                  <c:x val="8.8020071676299383E-3"/>
                  <c:y val="-1.6022013350286399E-2"/>
                </c:manualLayout>
              </c:layout>
              <c:tx>
                <c:rich>
                  <a:bodyPr/>
                  <a:lstStyle/>
                  <a:p>
                    <a:fld id="{5C1AF661-2E29-4097-9E5E-524332DF9B6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6928576563388"/>
                      <c:h val="9.337464325457463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1F-433A-BE12-4F4818D14CF2}"/>
                </c:ext>
              </c:extLst>
            </c:dLbl>
            <c:dLbl>
              <c:idx val="2"/>
              <c:layout>
                <c:manualLayout>
                  <c:x val="4.9621733206114349E-2"/>
                  <c:y val="3.4900493752059274E-3"/>
                </c:manualLayout>
              </c:layout>
              <c:tx>
                <c:rich>
                  <a:bodyPr/>
                  <a:lstStyle/>
                  <a:p>
                    <a:fld id="{30ACAC45-9BEB-4AAC-8F1E-4DAA6790ED5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6,8%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49620467006934"/>
                      <c:h val="9.337464325457463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91F-433A-BE12-4F4818D14CF2}"/>
                </c:ext>
              </c:extLst>
            </c:dLbl>
            <c:dLbl>
              <c:idx val="3"/>
              <c:layout>
                <c:manualLayout>
                  <c:x val="1.3411602142245634E-2"/>
                  <c:y val="3.30436873134314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F-433A-BE12-4F4818D14CF2}"/>
                </c:ext>
              </c:extLst>
            </c:dLbl>
            <c:dLbl>
              <c:idx val="4"/>
              <c:layout>
                <c:manualLayout>
                  <c:x val="-7.4773097581706027E-2"/>
                  <c:y val="1.4314648025714961E-2"/>
                </c:manualLayout>
              </c:layout>
              <c:tx>
                <c:rich>
                  <a:bodyPr/>
                  <a:lstStyle/>
                  <a:p>
                    <a:fld id="{480CBABA-9EAE-4E42-A65D-68D654510B5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3,24%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91F-433A-BE12-4F4818D14CF2}"/>
                </c:ext>
              </c:extLst>
            </c:dLbl>
            <c:dLbl>
              <c:idx val="5"/>
              <c:layout>
                <c:manualLayout>
                  <c:x val="0"/>
                  <c:y val="4.5384699841178851E-4"/>
                </c:manualLayout>
              </c:layout>
              <c:tx>
                <c:rich>
                  <a:bodyPr/>
                  <a:lstStyle/>
                  <a:p>
                    <a:fld id="{B2166BA2-1722-486D-80E2-F7D45395F2A0}" type="CATEGORYNAME">
                      <a:rPr lang="ru-RU"/>
                      <a:pPr/>
                      <a:t>[ИМЯ КАТЕГОРИИ]</a:t>
                    </a:fld>
                    <a:r>
                      <a:rPr lang="en-US" baseline="0" dirty="0"/>
                      <a:t>; 3,7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91F-433A-BE12-4F4818D14CF2}"/>
                </c:ext>
              </c:extLst>
            </c:dLbl>
            <c:dLbl>
              <c:idx val="6"/>
              <c:layout>
                <c:manualLayout>
                  <c:x val="-4.9987297163060313E-3"/>
                  <c:y val="-1.6911144663343418E-2"/>
                </c:manualLayout>
              </c:layout>
              <c:tx>
                <c:rich>
                  <a:bodyPr/>
                  <a:lstStyle/>
                  <a:p>
                    <a:fld id="{C96BF464-D8A5-4861-8AAE-BDECD1764FD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6,2%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91F-433A-BE12-4F4818D14CF2}"/>
                </c:ext>
              </c:extLst>
            </c:dLbl>
            <c:dLbl>
              <c:idx val="7"/>
              <c:layout>
                <c:manualLayout>
                  <c:x val="-5.6401647846112263E-3"/>
                  <c:y val="-5.4459526740325538E-2"/>
                </c:manualLayout>
              </c:layout>
              <c:tx>
                <c:rich>
                  <a:bodyPr/>
                  <a:lstStyle/>
                  <a:p>
                    <a:fld id="{E2A68ED6-19B7-4F28-9F55-163DFE66AC6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3,55%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1F-433A-BE12-4F4818D14CF2}"/>
                </c:ext>
              </c:extLst>
            </c:dLbl>
            <c:dLbl>
              <c:idx val="8"/>
              <c:layout>
                <c:manualLayout>
                  <c:x val="3.5710492951763532E-2"/>
                  <c:y val="-6.1761352563740643E-2"/>
                </c:manualLayout>
              </c:layout>
              <c:tx>
                <c:rich>
                  <a:bodyPr/>
                  <a:lstStyle/>
                  <a:p>
                    <a:fld id="{C96C2205-30DC-4108-8F28-9D561B002B5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40,83%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91F-433A-BE12-4F4818D14C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'Слайд 1'!$A$43:$A$51</c:f>
              <c:strCache>
                <c:ptCount val="9"/>
                <c:pt idx="0">
                  <c:v> АО "Озенмунайгаз"</c:v>
                </c:pt>
                <c:pt idx="1">
                  <c:v> АО "Мангистаумунайгаз"</c:v>
                </c:pt>
                <c:pt idx="2">
                  <c:v> АО "Каражанбасмунай"</c:v>
                </c:pt>
                <c:pt idx="4">
                  <c:v>ТОО"Каракудукмунай"</c:v>
                </c:pt>
                <c:pt idx="5">
                  <c:v>Филиал компании "Buzachi Operating Ltd" </c:v>
                </c:pt>
                <c:pt idx="6">
                  <c:v>ГКП оказывающие услуги по передаче и распределению электроэнергии </c:v>
                </c:pt>
                <c:pt idx="7">
                  <c:v>Физические лица</c:v>
                </c:pt>
                <c:pt idx="8">
                  <c:v>Прочие потребители</c:v>
                </c:pt>
              </c:strCache>
            </c:strRef>
          </c:cat>
          <c:val>
            <c:numRef>
              <c:f>'Слайд 1'!$B$43:$B$51</c:f>
              <c:numCache>
                <c:formatCode>0%</c:formatCode>
                <c:ptCount val="9"/>
                <c:pt idx="0">
                  <c:v>0.29769807012668059</c:v>
                </c:pt>
                <c:pt idx="1">
                  <c:v>0.10726692568396318</c:v>
                </c:pt>
                <c:pt idx="2">
                  <c:v>9.7959704423029398E-2</c:v>
                </c:pt>
                <c:pt idx="4">
                  <c:v>4.8273986834856272E-2</c:v>
                </c:pt>
                <c:pt idx="5">
                  <c:v>5.4106399694171269E-2</c:v>
                </c:pt>
                <c:pt idx="6">
                  <c:v>0.12628631965536422</c:v>
                </c:pt>
                <c:pt idx="7">
                  <c:v>2.3177552684116878E-2</c:v>
                </c:pt>
                <c:pt idx="8">
                  <c:v>0.15454258647629299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1F-433A-BE12-4F4818D14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3114838677356"/>
          <c:y val="8.5558151736418966E-2"/>
          <c:w val="0.85833264881731863"/>
          <c:h val="0.686127282793908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подключенные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0.28720857497065666"/>
                  <c:y val="-0.11594206011695166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latin typeface="+mj-lt"/>
                      </a:defRPr>
                    </a:pPr>
                    <a:r>
                      <a:rPr lang="ru-RU" sz="1000" dirty="0">
                        <a:latin typeface="+mj-lt"/>
                      </a:rPr>
                      <a:t>32,5 МВт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A7-41D6-A612-F8A284DBD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+mj-lt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  <c:pt idx="3">
                  <c:v>2018 г</c:v>
                </c:pt>
                <c:pt idx="4">
                  <c:v>2019г</c:v>
                </c:pt>
                <c:pt idx="5">
                  <c:v>2020г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</c:v>
                </c:pt>
                <c:pt idx="1">
                  <c:v>30.8</c:v>
                </c:pt>
                <c:pt idx="2">
                  <c:v>32.5</c:v>
                </c:pt>
                <c:pt idx="3">
                  <c:v>40.4</c:v>
                </c:pt>
                <c:pt idx="4">
                  <c:v>47.1</c:v>
                </c:pt>
                <c:pt idx="5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A7-41D6-A612-F8A284DBD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45920"/>
        <c:axId val="53751808"/>
      </c:barChart>
      <c:catAx>
        <c:axId val="537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751808"/>
        <c:crosses val="autoZero"/>
        <c:auto val="1"/>
        <c:lblAlgn val="ctr"/>
        <c:lblOffset val="100"/>
        <c:noMultiLvlLbl val="0"/>
      </c:catAx>
      <c:valAx>
        <c:axId val="5375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7459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710210966658273"/>
          <c:y val="0.26004792879150973"/>
          <c:w val="0.33532622297518433"/>
          <c:h val="0.5962975008558713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8064A2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C821-4797-82CC-034CB5573873}"/>
              </c:ext>
            </c:extLst>
          </c:dPt>
          <c:dPt>
            <c:idx val="1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C821-4797-82CC-034CB557387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C821-4797-82CC-034CB5573873}"/>
              </c:ext>
            </c:extLst>
          </c:dPt>
          <c:dPt>
            <c:idx val="3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7-C821-4797-82CC-034CB5573873}"/>
              </c:ext>
            </c:extLst>
          </c:dPt>
          <c:dPt>
            <c:idx val="4"/>
            <c:bubble3D val="0"/>
            <c:spPr>
              <a:solidFill>
                <a:srgbClr val="C0504D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C821-4797-82CC-034CB5573873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B-C821-4797-82CC-034CB5573873}"/>
              </c:ext>
            </c:extLst>
          </c:dPt>
          <c:dLbls>
            <c:dLbl>
              <c:idx val="0"/>
              <c:layout>
                <c:manualLayout>
                  <c:x val="0.25916870415647919"/>
                  <c:y val="-4.782608695652181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Актауский</a:t>
                    </a:r>
                    <a:r>
                      <a:rPr lang="ru-RU" dirty="0"/>
                      <a:t> РЭС </a:t>
                    </a:r>
                  </a:p>
                  <a:p>
                    <a:r>
                      <a:rPr lang="ru-RU" dirty="0"/>
                      <a:t>105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43,7 Мвт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21-4797-82CC-034CB5573873}"/>
                </c:ext>
              </c:extLst>
            </c:dLbl>
            <c:dLbl>
              <c:idx val="1"/>
              <c:layout>
                <c:manualLayout>
                  <c:x val="-0.18581907090464547"/>
                  <c:y val="-7.8260869565217397E-2"/>
                </c:manualLayout>
              </c:layout>
              <c:tx>
                <c:rich>
                  <a:bodyPr anchorCtr="0"/>
                  <a:lstStyle/>
                  <a:p>
                    <a:pPr algn="l">
                      <a:defRPr b="1"/>
                    </a:pPr>
                    <a:r>
                      <a:rPr lang="ru-RU" dirty="0" err="1"/>
                      <a:t>Бейнеуский</a:t>
                    </a:r>
                    <a:r>
                      <a:rPr lang="ru-RU" dirty="0"/>
                      <a:t> РЭС</a:t>
                    </a:r>
                    <a:r>
                      <a:rPr lang="ru-RU" baseline="0" dirty="0"/>
                      <a:t> 36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-0,39 Мвт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646708892439788"/>
                      <c:h val="0.156326258130777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821-4797-82CC-034CB5573873}"/>
                </c:ext>
              </c:extLst>
            </c:dLbl>
            <c:dLbl>
              <c:idx val="2"/>
              <c:layout>
                <c:manualLayout>
                  <c:x val="-0.16703669399052282"/>
                  <c:y val="-0.1115405682985279"/>
                </c:manualLayout>
              </c:layout>
              <c:tx>
                <c:rich>
                  <a:bodyPr anchorCtr="0"/>
                  <a:lstStyle/>
                  <a:p>
                    <a:pPr algn="l">
                      <a:defRPr b="1"/>
                    </a:pPr>
                    <a:r>
                      <a:rPr lang="ru-RU" dirty="0" err="1"/>
                      <a:t>Жетыбайский</a:t>
                    </a:r>
                    <a:r>
                      <a:rPr lang="ru-RU" dirty="0"/>
                      <a:t> РЭС 41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3,1 Мвт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207823960880196"/>
                      <c:h val="0.11284799726121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821-4797-82CC-034CB5573873}"/>
                </c:ext>
              </c:extLst>
            </c:dLbl>
            <c:dLbl>
              <c:idx val="3"/>
              <c:layout>
                <c:manualLayout>
                  <c:x val="9.1687041564792182E-2"/>
                  <c:y val="-0.1051622731941116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b="1"/>
                    </a:pPr>
                    <a:r>
                      <a:rPr lang="ru-RU" dirty="0" err="1"/>
                      <a:t>Узеньский</a:t>
                    </a:r>
                    <a:r>
                      <a:rPr lang="ru-RU" dirty="0"/>
                      <a:t> РЭС 21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10,1 Мвт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003677107598714"/>
                      <c:h val="0.121543649435124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21-4797-82CC-034CB5573873}"/>
                </c:ext>
              </c:extLst>
            </c:dLbl>
            <c:dLbl>
              <c:idx val="4"/>
              <c:layout>
                <c:manualLayout>
                  <c:x val="0.15892401286025065"/>
                  <c:y val="-4.3478089695309821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Шетпинский</a:t>
                    </a:r>
                    <a:r>
                      <a:rPr lang="ru-RU" dirty="0"/>
                      <a:t> РЭС 76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2,2 Мвт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04889975550122"/>
                      <c:h val="0.156326258130777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821-4797-82CC-034CB5573873}"/>
                </c:ext>
              </c:extLst>
            </c:dLbl>
            <c:dLbl>
              <c:idx val="5"/>
              <c:layout>
                <c:manualLayout>
                  <c:x val="0.28467710512036504"/>
                  <c:y val="-0.19565217391304349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Бузачинский</a:t>
                    </a:r>
                    <a:r>
                      <a:rPr lang="ru-RU" dirty="0"/>
                      <a:t> РЭС </a:t>
                    </a:r>
                  </a:p>
                  <a:p>
                    <a:r>
                      <a:rPr lang="ru-RU" dirty="0"/>
                      <a:t>0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.-
0,0МВт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21-4797-82CC-034CB5573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Лист3!$B$2:$B$7</c:f>
              <c:strCache>
                <c:ptCount val="6"/>
                <c:pt idx="0">
                  <c:v>Актауский РЭС 37 аб. -</c:v>
                </c:pt>
                <c:pt idx="1">
                  <c:v>Бейнеуский РЭС 22 аб. -</c:v>
                </c:pt>
                <c:pt idx="2">
                  <c:v>Жетыбайский РЭС 15 аб. -</c:v>
                </c:pt>
                <c:pt idx="3">
                  <c:v>Узеньский РЭС 13 аб. -</c:v>
                </c:pt>
                <c:pt idx="4">
                  <c:v>Шетпинский РЭС 29 аб. -</c:v>
                </c:pt>
                <c:pt idx="5">
                  <c:v>Бузачинский РЭС 0 аб.-</c:v>
                </c:pt>
              </c:strCache>
            </c:strRef>
          </c:cat>
          <c:val>
            <c:numRef>
              <c:f>Лист3!$C$2:$C$7</c:f>
              <c:numCache>
                <c:formatCode>General</c:formatCode>
                <c:ptCount val="6"/>
                <c:pt idx="0">
                  <c:v>43.7</c:v>
                </c:pt>
                <c:pt idx="1">
                  <c:v>0.39</c:v>
                </c:pt>
                <c:pt idx="2">
                  <c:v>3.1</c:v>
                </c:pt>
                <c:pt idx="3">
                  <c:v>10.1</c:v>
                </c:pt>
                <c:pt idx="4">
                  <c:v>2.2000000000000002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21-4797-82CC-034CB5573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8"/>
        <c:holeSize val="43"/>
      </c:doughnutChart>
      <c:spPr>
        <a:noFill/>
        <a:ln w="25389">
          <a:noFill/>
        </a:ln>
      </c:spPr>
    </c:plotArea>
    <c:plotVisOnly val="1"/>
    <c:dispBlanksAs val="gap"/>
    <c:showDLblsOverMax val="0"/>
  </c:chart>
  <c:spPr>
    <a:noFill/>
    <a:ln>
      <a:noFill/>
    </a:ln>
    <a:effectLst>
      <a:glow rad="127000">
        <a:srgbClr val="4F81BD">
          <a:alpha val="0"/>
        </a:srgbClr>
      </a:glow>
    </a:effectLst>
  </c:spPr>
  <c:txPr>
    <a:bodyPr/>
    <a:lstStyle/>
    <a:p>
      <a:pPr>
        <a:defRPr sz="900">
          <a:latin typeface="Candara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0.6817</cdr:x>
      <cdr:y>0.26198</cdr:y>
    </cdr:from>
    <cdr:to>
      <cdr:x>0.86196</cdr:x>
      <cdr:y>0.37834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2830202" y="487844"/>
          <a:ext cx="748387" cy="21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/>
            <a:t>   </a:t>
          </a:r>
          <a:r>
            <a:rPr lang="ru-RU" sz="1000" dirty="0">
              <a:latin typeface="+mj-lt"/>
            </a:rPr>
            <a:t>47,1МВт</a:t>
          </a:r>
          <a:r>
            <a:rPr lang="ru-RU" dirty="0"/>
            <a:t> МВт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0.54469</cdr:x>
      <cdr:y>0.30929</cdr:y>
    </cdr:from>
    <cdr:to>
      <cdr:x>0.73548</cdr:x>
      <cdr:y>0.42565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6C426D9A-8501-4BF4-9FE4-B7E5D4D2E23D}"/>
            </a:ext>
          </a:extLst>
        </cdr:cNvPr>
        <cdr:cNvSpPr txBox="1"/>
      </cdr:nvSpPr>
      <cdr:spPr>
        <a:xfrm xmlns:a="http://schemas.openxmlformats.org/drawingml/2006/main" flipH="1">
          <a:off x="2261406" y="575935"/>
          <a:ext cx="792105" cy="21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/>
            <a:t>   40,4</a:t>
          </a:r>
          <a:r>
            <a:rPr lang="ru-RU" dirty="0"/>
            <a:t> </a:t>
          </a:r>
          <a:r>
            <a:rPr lang="ru-RU" sz="1000" dirty="0">
              <a:latin typeface="+mj-lt"/>
            </a:rPr>
            <a:t>МВт</a:t>
          </a:r>
          <a:r>
            <a:rPr lang="ru-RU" dirty="0"/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0.82656</cdr:x>
      <cdr:y>0.07754</cdr:y>
    </cdr:from>
    <cdr:to>
      <cdr:x>0.99371</cdr:x>
      <cdr:y>0.24023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353B5FF3-A489-4BD2-B269-826CEB1F3998}"/>
            </a:ext>
          </a:extLst>
        </cdr:cNvPr>
        <cdr:cNvSpPr txBox="1"/>
      </cdr:nvSpPr>
      <cdr:spPr>
        <a:xfrm xmlns:a="http://schemas.openxmlformats.org/drawingml/2006/main" flipH="1">
          <a:off x="3431629" y="144391"/>
          <a:ext cx="693948" cy="302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/>
            <a:t>       </a:t>
          </a:r>
          <a:r>
            <a:rPr lang="ru-RU" sz="1000" dirty="0">
              <a:latin typeface="+mj-lt"/>
            </a:rPr>
            <a:t>59,6МВт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0.43614</cdr:x>
      <cdr:y>0.4723</cdr:y>
    </cdr:from>
    <cdr:to>
      <cdr:x>0.58539</cdr:x>
      <cdr:y>0.65853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7005" y="1328381"/>
          <a:ext cx="741556" cy="523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b="1" dirty="0">
              <a:latin typeface="Candara" pitchFamily="34" charset="0"/>
            </a:rPr>
            <a:t>59,6 МВт</a:t>
          </a:r>
        </a:p>
        <a:p xmlns:a="http://schemas.openxmlformats.org/drawingml/2006/main">
          <a:pPr algn="ctr"/>
          <a:r>
            <a:rPr lang="ru-RU" b="1" dirty="0">
              <a:latin typeface="Candara" pitchFamily="34" charset="0"/>
            </a:rPr>
            <a:t>279 </a:t>
          </a:r>
          <a:r>
            <a:rPr lang="ru-RU" b="1" dirty="0" err="1">
              <a:latin typeface="Candara" pitchFamily="34" charset="0"/>
            </a:rPr>
            <a:t>аб</a:t>
          </a:r>
          <a:r>
            <a:rPr lang="ru-RU" b="1" dirty="0">
              <a:latin typeface="Candara" pitchFamily="34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607F-4560-432C-8B32-AF74961174E3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1C1A-D5D2-4943-B678-2D14E45FF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3489DF-8323-4A14-850D-CD082D225E9A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300E72-D3E9-4066-ABD1-53E5B5E7233C}" type="slidenum">
              <a:rPr lang="ru-RU" altLang="ru-RU">
                <a:latin typeface="Calibri" panose="020F0502020204030204" pitchFamily="34" charset="0"/>
              </a:rPr>
              <a:pPr/>
              <a:t>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51F45A-BFBD-47DF-8061-8E4A3DCDF595}" type="slidenum">
              <a:rPr lang="ru-RU" altLang="ru-RU">
                <a:latin typeface="Calibri" panose="020F0502020204030204" pitchFamily="34" charset="0"/>
              </a:rPr>
              <a:pPr/>
              <a:t>10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51F45A-BFBD-47DF-8061-8E4A3DCDF595}" type="slidenum">
              <a:rPr lang="ru-RU" altLang="ru-RU">
                <a:latin typeface="Calibri" panose="020F0502020204030204" pitchFamily="34" charset="0"/>
              </a:rPr>
              <a:pPr/>
              <a:t>11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7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6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F7CE-FB37-4C84-831B-E02909E66B8A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alt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Информация к ежегодному отчету о деятельности  АО «МРЭК» по предоставлению услуг по передаче электроэнергии в 2020 году</a:t>
            </a:r>
            <a:br>
              <a:rPr lang="ru-RU" alt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 перед потребителями и иными заинтересованными лицами</a:t>
            </a:r>
            <a:endParaRPr kumimoji="1" lang="en-US" altLang="ko-KR" sz="2400" b="1" dirty="0">
              <a:solidFill>
                <a:schemeClr val="bg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3475"/>
            <a:ext cx="6400800" cy="314325"/>
          </a:xfrm>
        </p:spPr>
        <p:txBody>
          <a:bodyPr lIns="92053" tIns="46027" rIns="92053" bIns="46027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2021г.</a:t>
            </a:r>
            <a:endParaRPr lang="ko-KR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2161D1A-CA5D-49EC-BAEC-63B1A6154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33" y="330200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0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2" y="71438"/>
            <a:ext cx="835342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Перспективы деятельности, в том числе возможные изменения тарифов на регулируемые услуги</a:t>
            </a:r>
            <a:endParaRPr lang="ru-RU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7" y="764704"/>
            <a:ext cx="82804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0824" y="1124744"/>
            <a:ext cx="8424863" cy="33115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18" tIns="45710" rIns="91418" bIns="4571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надежного и бесперебойного энергоснабжения потребителей;</a:t>
            </a:r>
          </a:p>
          <a:p>
            <a:pPr algn="just" eaLnBrk="1" fontAlgn="ctr" hangingPunct="1">
              <a:defRPr/>
            </a:pPr>
            <a:endParaRPr lang="ru-RU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утвержденной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утвержденной тарифной сметы;</a:t>
            </a:r>
          </a:p>
          <a:p>
            <a:pPr algn="just" eaLnBrk="1" fontAlgn="ctr" hangingPunct="1">
              <a:defRPr/>
            </a:pPr>
            <a:endParaRPr lang="ru-RU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Достижение утвержденных ключевых показателей деятельности;</a:t>
            </a:r>
          </a:p>
          <a:p>
            <a:pPr algn="just" eaLnBrk="1" fontAlgn="ctr" hangingPunct="1">
              <a:defRPr/>
            </a:pPr>
            <a:endParaRPr lang="ru-RU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мероприятий по созданию безопасных и здоровых условий труда на каждом рабочем месте, предупреждению производственных травм и профессиональных заболеваний</a:t>
            </a: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81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79712" y="2780928"/>
            <a:ext cx="5308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charset="0"/>
                <a:cs typeface="Arial" charset="0"/>
              </a:rPr>
              <a:t>Спасибо за внимание!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3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44624"/>
            <a:ext cx="8543925" cy="52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Исполнение Инвестиционной программы АО «МРЭК» за 2020 год, утвержденной ДКРЕМиЗК по Мангистауской области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0037" y="567804"/>
            <a:ext cx="854392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6688"/>
              </p:ext>
            </p:extLst>
          </p:nvPr>
        </p:nvGraphicFramePr>
        <p:xfrm>
          <a:off x="71499" y="691516"/>
          <a:ext cx="9001002" cy="5976648"/>
        </p:xfrm>
        <a:graphic>
          <a:graphicData uri="http://schemas.openxmlformats.org/drawingml/2006/table">
            <a:tbl>
              <a:tblPr/>
              <a:tblGrid>
                <a:gridCol w="36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37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7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43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4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399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4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115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по передаче и распределению электроэнергии на территории Мангистауской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ВЛ-110кВ Л-Ш-1,2 протяженностью 2х131км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2х131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177 795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177 795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177 795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26"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ЛЭП-110кВ от ПС "Узень"-220кВ до ПС 110/35/6кВ Плато протяженность (1х18,7км) с заменой трансформатора 1х40МВА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1х18,7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1х18,7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10 145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10 145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10 145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946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ЛЭП-110кВ от ПС "Узень"-220кВ до ПС 110/6кВ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Карамандыбас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протяженность (1х34,4км)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1х34,4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ЛЭП-10кВ с от ПС 35/10кВ "КТЖ" до ВЛ-10кВ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яч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113 ПС-110/10-10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Курык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1х7км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1х8,93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81 794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81 630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81 360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517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ЛЭП-10кВ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протяженостью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10,5км в районе Теплого пляжа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2х10,5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2х10,5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254 331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249 508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образовалось по итогом проведение закупок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249 508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930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ВЛ-110кВ Бейнеу-1,2 с установкой дополнительных опор и с заменой провода протяженностью 2х178,9 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2х178,9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146 951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146 951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146 951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ЛЭП-10кВ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протяженостью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10,3км в районе Теплого пляжа (2- очередь)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2х10,3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10 757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10 757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10 757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7434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ПС-110/6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ПТБ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1 452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1 452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1 452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 ПС-35/10кВ в районе с.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Сайын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ВЛ-35кВ от ПС-110/35/6кВ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Дунга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98 403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96 391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Не исполнение связано с тем что не было проведена комплексная экспертиза проекта, в связи с тем что возникли проблемы при оформлений правоустанавливающих документов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96 391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270C517-EA91-4B58-A688-8F3792FF9E38}"/>
              </a:ext>
            </a:extLst>
          </p:cNvPr>
          <p:cNvCxnSpPr/>
          <p:nvPr/>
        </p:nvCxnSpPr>
        <p:spPr>
          <a:xfrm>
            <a:off x="71499" y="6668165"/>
            <a:ext cx="39604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80AAC6F-4A11-498A-AC2E-7F51C8F22C28}"/>
              </a:ext>
            </a:extLst>
          </p:cNvPr>
          <p:cNvCxnSpPr>
            <a:cxnSpLocks/>
          </p:cNvCxnSpPr>
          <p:nvPr/>
        </p:nvCxnSpPr>
        <p:spPr>
          <a:xfrm>
            <a:off x="2627784" y="6668165"/>
            <a:ext cx="6480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9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7847"/>
            <a:ext cx="8112199" cy="52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Исполнение Инвестиционной программы АО «МРЭК» за 2020 год, утвержденной ДКРЕМиЗК по Мангистауской области (продолжение)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0037" y="531027"/>
            <a:ext cx="854392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B09E10B-D1A4-46DC-968E-B5FA7383A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05354"/>
              </p:ext>
            </p:extLst>
          </p:nvPr>
        </p:nvGraphicFramePr>
        <p:xfrm>
          <a:off x="71499" y="691516"/>
          <a:ext cx="9001002" cy="6062276"/>
        </p:xfrm>
        <a:graphic>
          <a:graphicData uri="http://schemas.openxmlformats.org/drawingml/2006/table">
            <a:tbl>
              <a:tblPr/>
              <a:tblGrid>
                <a:gridCol w="36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37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7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43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4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6601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9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35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по передаче и распределению электроэнергии на территории Мангистауской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ремонтных боксов для службы механизации и транспорта АО "МРЭК"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192 975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192 975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192 975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(Модернизация) РЗА на ПС АО "МРЭК" ПС 220/110/10кВ "Узень"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353 042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353 042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353 042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1448"/>
                  </a:ext>
                </a:extLst>
              </a:tr>
              <a:tr h="387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Внедрение системы SCADA на ПС 220,110,35кВ АО "МРЭК"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133 055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96 220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исполнение связано задержкой поставки оборудование и материалов из-за пандемии (COVID-19).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96 220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340172"/>
                  </a:ext>
                </a:extLst>
              </a:tr>
              <a:tr h="73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приборов учета АСКУЭ -6-10/0,4кВ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46 832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46 832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46 832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248492"/>
                  </a:ext>
                </a:extLst>
              </a:tr>
              <a:tr h="39618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Внедрение системы АСКУЭ на подстанциях 1Г, 2Г, 3Г, Прибрежная, ПС-4, Н-2,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Куюлус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РМЗ, Базы отдыха АО «МРЭК»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316 269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160 520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исполнение связано задержкой поставки оборудование и материалов из-за пандемии (COVID-19).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160 520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696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Внедрение системы  SCADA  на ПС-220/110/10кВ "Узень"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239 029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167 718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исполнение связано задержкой поставки оборудование и материалов из-за пандемии (COVID-19).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167 718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24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ПС-220/110/35/10кВ УРПС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Каражанбас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замена устройств РЗА и внедрение системы SCADA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41 318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39 999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исполнение связано задержкой поставки оборудование и материалов из-за пандемии (COVID-19).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39 999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3303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силовых трансформаторов на ПС 110/35/6кВ "Жетыбай" мощностью 2х40МВА на 2х63МВА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3094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РУ-6, 10кВ ПС 110/6кВ "Опорная", ПС 110/6кВ Сай-Утес, ПС 110/35/6кВ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Дунга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", ПС 110/10кВ "Форт", ПС-35/10кВ "Куйбышево"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139 792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139 792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139 792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D936EF1-2BEC-46E2-913D-F98ED39EDB1C}"/>
              </a:ext>
            </a:extLst>
          </p:cNvPr>
          <p:cNvCxnSpPr>
            <a:cxnSpLocks/>
          </p:cNvCxnSpPr>
          <p:nvPr/>
        </p:nvCxnSpPr>
        <p:spPr>
          <a:xfrm>
            <a:off x="71499" y="6753799"/>
            <a:ext cx="298833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262EE89-7CD5-41EE-99A9-41D5EAF0A187}"/>
              </a:ext>
            </a:extLst>
          </p:cNvPr>
          <p:cNvCxnSpPr>
            <a:cxnSpLocks/>
          </p:cNvCxnSpPr>
          <p:nvPr/>
        </p:nvCxnSpPr>
        <p:spPr>
          <a:xfrm>
            <a:off x="2771800" y="6753799"/>
            <a:ext cx="630070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55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B3F6C56-F149-4073-B273-1BB378703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927006"/>
              </p:ext>
            </p:extLst>
          </p:nvPr>
        </p:nvGraphicFramePr>
        <p:xfrm>
          <a:off x="71499" y="691517"/>
          <a:ext cx="9001002" cy="5992654"/>
        </p:xfrm>
        <a:graphic>
          <a:graphicData uri="http://schemas.openxmlformats.org/drawingml/2006/table">
            <a:tbl>
              <a:tblPr/>
              <a:tblGrid>
                <a:gridCol w="36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37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7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43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4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6862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5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90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по передаче и распределению электроэнергии на территории Мангистауской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 (реконструкция) ПС 35/10кВ ГПП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Шетпе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ОРУ-110кВ и ЗРУ-10кВ на ПС-110/10кВ "РМЗ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705831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реконстукция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оборудования ОРУ-110кВ на ПС-110/6кВ "ГПП-Н-2"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выкл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56744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ЗРУ-10кВ на ПС-110/10кВ "ГПП-2Г"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выкл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1/48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367948"/>
                  </a:ext>
                </a:extLst>
              </a:tr>
              <a:tr h="479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ЗРУ-10кВ на ПС-110/10кВ "ГПП-3Г"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выкл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1/41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86205"/>
                  </a:ext>
                </a:extLst>
              </a:tr>
              <a:tr h="434777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ОРУ-35кВ на ПС-35/6кВ "ГПП-4"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выкл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694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ПС-110/10кВ "ГПП-3Г" замена трансформаторов 2х25МВА на 2х40МВА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73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ПС-110/10кВ "Прибрежная" замена трансформаторов 2х16МВА на 2х40МВА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1 175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ПС-220/110/10кВ "Узень" замена разъединителей и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трансформатров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тока на ОРУ-220кВ и ОРУ-110кВ.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29 149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29 148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29 148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949018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F2DB08-3F72-43AF-8A91-CFA6178AF2ED}"/>
              </a:ext>
            </a:extLst>
          </p:cNvPr>
          <p:cNvSpPr/>
          <p:nvPr/>
        </p:nvSpPr>
        <p:spPr>
          <a:xfrm>
            <a:off x="0" y="0"/>
            <a:ext cx="9001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Исполнение Инвестиционной программы АО «МРЭК» за 2020 год, утвержденной ДКРЕМиЗК по Мангистауской области (продолжение)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5F62922-B0C1-408F-862B-F8438BA7C5D2}"/>
              </a:ext>
            </a:extLst>
          </p:cNvPr>
          <p:cNvCxnSpPr>
            <a:cxnSpLocks/>
          </p:cNvCxnSpPr>
          <p:nvPr/>
        </p:nvCxnSpPr>
        <p:spPr>
          <a:xfrm>
            <a:off x="142998" y="523220"/>
            <a:ext cx="864045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31542D7-2FEB-4375-A13E-9148E27BAE55}"/>
              </a:ext>
            </a:extLst>
          </p:cNvPr>
          <p:cNvCxnSpPr>
            <a:cxnSpLocks/>
          </p:cNvCxnSpPr>
          <p:nvPr/>
        </p:nvCxnSpPr>
        <p:spPr>
          <a:xfrm>
            <a:off x="71499" y="6684170"/>
            <a:ext cx="900100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5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2E47EB-9EDA-463C-BE41-82A5C3CC1E93}"/>
              </a:ext>
            </a:extLst>
          </p:cNvPr>
          <p:cNvSpPr/>
          <p:nvPr/>
        </p:nvSpPr>
        <p:spPr>
          <a:xfrm>
            <a:off x="0" y="0"/>
            <a:ext cx="9001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Исполнение Инвестиционной программы АО «МРЭК» за 2020 год, утвержденной ДКРЕМиЗК по Мангистауской области (продолжение)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9B6549C-15FF-4334-B97B-91A83F828D52}"/>
              </a:ext>
            </a:extLst>
          </p:cNvPr>
          <p:cNvCxnSpPr>
            <a:cxnSpLocks/>
          </p:cNvCxnSpPr>
          <p:nvPr/>
        </p:nvCxnSpPr>
        <p:spPr>
          <a:xfrm>
            <a:off x="142998" y="523220"/>
            <a:ext cx="864045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299858E-C604-4A9C-82BF-6CC58721F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66314"/>
              </p:ext>
            </p:extLst>
          </p:nvPr>
        </p:nvGraphicFramePr>
        <p:xfrm>
          <a:off x="71499" y="607957"/>
          <a:ext cx="9001002" cy="3789507"/>
        </p:xfrm>
        <a:graphic>
          <a:graphicData uri="http://schemas.openxmlformats.org/drawingml/2006/table">
            <a:tbl>
              <a:tblPr/>
              <a:tblGrid>
                <a:gridCol w="36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4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037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7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86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08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43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4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4524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673">
                <a:tc rowSpan="4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по передаче и распределению электроэнергии на территории Мангистауской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Монтаж, наладка и пуск системы автоматической пожарной сигнализации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Монтаж, наладка и пуск системы автоматической охранной сигнализации на подстанции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8 000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7 999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7 999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705831"/>
                  </a:ext>
                </a:extLst>
              </a:tr>
              <a:tr h="47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систем автоматического водяного  пожаротушения ПС-220/110/10кВ «Узень»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56744"/>
                  </a:ext>
                </a:extLst>
              </a:tr>
              <a:tr h="47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основных средств и нематериальных активов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231 710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Перерасход образовалось в связи с приобретением дополнительных основных средств для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производстенной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деятельности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295 531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367948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043A2E7-9AD2-4FE3-8CE8-A78CE82E5325}"/>
              </a:ext>
            </a:extLst>
          </p:cNvPr>
          <p:cNvCxnSpPr>
            <a:cxnSpLocks/>
          </p:cNvCxnSpPr>
          <p:nvPr/>
        </p:nvCxnSpPr>
        <p:spPr>
          <a:xfrm>
            <a:off x="71499" y="4397464"/>
            <a:ext cx="900100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594AC46-90FB-4B43-A4DD-FF0226E5507A}"/>
              </a:ext>
            </a:extLst>
          </p:cNvPr>
          <p:cNvSpPr/>
          <p:nvPr/>
        </p:nvSpPr>
        <p:spPr>
          <a:xfrm>
            <a:off x="323529" y="4571861"/>
            <a:ext cx="8459920" cy="20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Фактическое освоение инвестиционной программы составило 2 338 млн. тенге или 93%.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Были завершены и введены следующие проекты: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Реконструкция (Модернизация) РЗА на ПС АО "МРЭК" ПС 220/110/10кВ "Узень";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 ремонтных боксов для службы механизации и транспорта АО "МРЭК";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 ЛЭП-10кВ протяжённостью 10,5км в районе Теплого пляжа.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 ЛЭП-10кВ с от ПС 35/10кВ "КТЖ" до ВЛ-10кВ </a:t>
            </a:r>
            <a:r>
              <a:rPr lang="ru-RU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яч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113 ПС-110/10-10 "</a:t>
            </a:r>
            <a:r>
              <a:rPr lang="ru-RU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Курык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1х7км.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Переходящие проекты: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системы SCADA на ПС 220,110,35кВ АО "МРЭК";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системы АСКУЭ на подстанциях 1Г, 2Г, 3Г, Прибрежная, ПС-4, Н-2, </a:t>
            </a:r>
            <a:r>
              <a:rPr lang="ru-RU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Куюлус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РМЗ, Базы отдыха АО «МРЭК»;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системы SCADA на ПС-220/110/10кВ "Узень".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4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финансово-экономические показатели деятельности           АО «МРЭК» за 2020 год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42088" y="630932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3187A6-9635-468D-A030-66F09DD9D3C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1800" y="720725"/>
            <a:ext cx="82804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05939"/>
              </p:ext>
            </p:extLst>
          </p:nvPr>
        </p:nvGraphicFramePr>
        <p:xfrm>
          <a:off x="431800" y="836712"/>
          <a:ext cx="8280400" cy="4104459"/>
        </p:xfrm>
        <a:graphic>
          <a:graphicData uri="http://schemas.openxmlformats.org/drawingml/2006/table">
            <a:tbl>
              <a:tblPr/>
              <a:tblGrid>
                <a:gridCol w="43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 изм.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(не аудированный)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исполнения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8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Объем передачи электроэнергии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 кВт/ч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Среднеотпускные  тарифы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3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тариф для юридических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1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тариф для ГКП, оказывающим услуги по передаче и    распределению электроэнергии и ТОО "Электржуйелери"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тариф для физических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тенге/кВтч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8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Доходы,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13 075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8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Затраты,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17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Объемы предоставленных регулируемых услуг за 2020 год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33251"/>
              </p:ext>
            </p:extLst>
          </p:nvPr>
        </p:nvGraphicFramePr>
        <p:xfrm>
          <a:off x="395288" y="908720"/>
          <a:ext cx="8280402" cy="1008112"/>
        </p:xfrm>
        <a:graphic>
          <a:graphicData uri="http://schemas.openxmlformats.org/drawingml/2006/table">
            <a:tbl>
              <a:tblPr/>
              <a:tblGrid>
                <a:gridCol w="335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44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Ед.изм.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откл.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Объем передачи электроэнергии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51520" y="1916832"/>
          <a:ext cx="48965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20272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456080" y="2276872"/>
            <a:ext cx="331311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>
                <a:latin typeface="Times New Roman" pitchFamily="18" charset="0"/>
              </a:rPr>
              <a:t>Крупные потребители:</a:t>
            </a:r>
          </a:p>
          <a:p>
            <a:pPr algn="l"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АО «Озенмунайгаз» - 713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АО «Мангистаумунайгаз» - 591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АО «Каражанбасмунай» - 245 млн. кВт/час;</a:t>
            </a:r>
          </a:p>
          <a:p>
            <a:pPr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ТОО «Каракудукмунай» - 135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Филиал компании "</a:t>
            </a:r>
            <a:r>
              <a:rPr lang="en-US" sz="1200" dirty="0" err="1">
                <a:latin typeface="Times New Roman" pitchFamily="18" charset="0"/>
              </a:rPr>
              <a:t>Buzachi</a:t>
            </a:r>
            <a:r>
              <a:rPr lang="en-US" sz="1200" dirty="0">
                <a:latin typeface="Times New Roman" pitchFamily="18" charset="0"/>
              </a:rPr>
              <a:t> Operating Ltd" </a:t>
            </a:r>
            <a:r>
              <a:rPr lang="ru-RU" sz="1200" dirty="0">
                <a:latin typeface="Times New Roman" pitchFamily="18" charset="0"/>
              </a:rPr>
              <a:t> - 117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>
                <a:latin typeface="Times New Roman" pitchFamily="18" charset="0"/>
              </a:rPr>
              <a:t>ГКП оказывающие услуги по передаче и  распределению электроэнергии - 225 млн. кВт/час.</a:t>
            </a:r>
          </a:p>
        </p:txBody>
      </p:sp>
    </p:spTree>
    <p:extLst>
      <p:ext uri="{BB962C8B-B14F-4D97-AF65-F5344CB8AC3E}">
        <p14:creationId xmlns:p14="http://schemas.microsoft.com/office/powerpoint/2010/main" val="282977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22375" y="17463"/>
            <a:ext cx="6846888" cy="890587"/>
          </a:xfrm>
        </p:spPr>
        <p:txBody>
          <a:bodyPr rtlCol="0">
            <a:noAutofit/>
          </a:bodyPr>
          <a:lstStyle/>
          <a:p>
            <a:pPr defTabSz="914180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работа с потребителями, в том числе информация по выдаче новых мощностей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95288" y="851500"/>
            <a:ext cx="3857947" cy="6105889"/>
          </a:xfrm>
        </p:spPr>
        <p:txBody>
          <a:bodyPr rtlCol="0">
            <a:noAutofit/>
          </a:bodyPr>
          <a:lstStyle/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050" dirty="0">
                <a:solidFill>
                  <a:schemeClr val="tx2">
                    <a:lumMod val="50000"/>
                  </a:schemeClr>
                </a:solidFill>
              </a:rPr>
              <a:t>             В 2020 году по сетям АО «МРЭК» было передано 67</a:t>
            </a:r>
            <a:r>
              <a:rPr lang="ru-RU" sz="1050" b="1" dirty="0">
                <a:solidFill>
                  <a:schemeClr val="tx2">
                    <a:lumMod val="50000"/>
                  </a:schemeClr>
                </a:solidFill>
              </a:rPr>
              <a:t>,1 МВт </a:t>
            </a:r>
            <a:r>
              <a:rPr lang="ru-RU" sz="1050" dirty="0">
                <a:solidFill>
                  <a:schemeClr val="tx2">
                    <a:lumMod val="50000"/>
                  </a:schemeClr>
                </a:solidFill>
              </a:rPr>
              <a:t>мощности на электроснабжение потребителей, из них: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050" b="1" dirty="0">
                <a:solidFill>
                  <a:schemeClr val="tx2">
                    <a:lumMod val="50000"/>
                  </a:schemeClr>
                </a:solidFill>
              </a:rPr>
              <a:t>     - 59,6 МВт </a:t>
            </a:r>
            <a:r>
              <a:rPr lang="ru-RU" sz="1050" dirty="0">
                <a:solidFill>
                  <a:schemeClr val="tx2">
                    <a:lumMod val="50000"/>
                  </a:schemeClr>
                </a:solidFill>
              </a:rPr>
              <a:t>выданы технические условия на электроснабжение вновь подключаемых потребителей в количестве 279 шт.;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050" b="1" dirty="0">
                <a:solidFill>
                  <a:schemeClr val="tx2">
                    <a:lumMod val="50000"/>
                  </a:schemeClr>
                </a:solidFill>
              </a:rPr>
              <a:t>     - 7,4 МВт  </a:t>
            </a:r>
            <a:r>
              <a:rPr lang="ru-RU" sz="1050" dirty="0">
                <a:solidFill>
                  <a:schemeClr val="tx2">
                    <a:lumMod val="50000"/>
                  </a:schemeClr>
                </a:solidFill>
              </a:rPr>
              <a:t>согласованы отпуском дополнительной мощности для 44 </a:t>
            </a:r>
            <a:r>
              <a:rPr lang="ru-RU" sz="1050" dirty="0" err="1">
                <a:solidFill>
                  <a:schemeClr val="tx2">
                    <a:lumMod val="50000"/>
                  </a:schemeClr>
                </a:solidFill>
              </a:rPr>
              <a:t>субпотребителей</a:t>
            </a:r>
            <a:r>
              <a:rPr lang="ru-RU" sz="105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1050" dirty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kk-KZ" sz="1050" b="1" dirty="0">
                <a:solidFill>
                  <a:schemeClr val="tx2">
                    <a:lumMod val="50000"/>
                  </a:schemeClr>
                </a:solidFill>
              </a:rPr>
              <a:t>Выданные ТУ свыше 1 МВт:</a:t>
            </a:r>
            <a:endParaRPr lang="ru-RU" sz="1050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950" dirty="0"/>
              <a:t>Заместитель </a:t>
            </a:r>
            <a:r>
              <a:rPr lang="ru-RU" sz="950" dirty="0" err="1"/>
              <a:t>акима</a:t>
            </a:r>
            <a:r>
              <a:rPr lang="ru-RU" sz="950" dirty="0"/>
              <a:t> </a:t>
            </a:r>
            <a:r>
              <a:rPr lang="ru-RU" sz="950" dirty="0" err="1"/>
              <a:t>Тупкараганского</a:t>
            </a:r>
            <a:r>
              <a:rPr lang="ru-RU" sz="950" dirty="0"/>
              <a:t> района на </a:t>
            </a:r>
            <a:r>
              <a:rPr lang="ru-RU" sz="950" dirty="0" err="1"/>
              <a:t>Стройтельство</a:t>
            </a:r>
            <a:r>
              <a:rPr lang="ru-RU" sz="950" dirty="0"/>
              <a:t> дополнительной ЛЭП-10кВ в с. С. </a:t>
            </a:r>
            <a:r>
              <a:rPr lang="ru-RU" sz="950" dirty="0" err="1"/>
              <a:t>Шапагатов</a:t>
            </a:r>
            <a:r>
              <a:rPr lang="ru-RU" sz="950" dirty="0"/>
              <a:t> – </a:t>
            </a:r>
            <a:r>
              <a:rPr lang="ru-RU" sz="950" b="1" dirty="0"/>
              <a:t>2 000 кВт</a:t>
            </a:r>
            <a:r>
              <a:rPr lang="ru-RU" sz="950" dirty="0"/>
              <a:t>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Филиал АО "</a:t>
            </a:r>
            <a:r>
              <a:rPr lang="ru-RU" sz="950" dirty="0" err="1"/>
              <a:t>Транстелеком</a:t>
            </a:r>
            <a:r>
              <a:rPr lang="ru-RU" sz="950" dirty="0"/>
              <a:t>" в г. Актау "</a:t>
            </a:r>
            <a:r>
              <a:rPr lang="ru-RU" sz="950" dirty="0" err="1"/>
              <a:t>Актаутранстелеком</a:t>
            </a:r>
            <a:r>
              <a:rPr lang="ru-RU" sz="950" dirty="0"/>
              <a:t>", на электроснабжение</a:t>
            </a:r>
            <a:r>
              <a:rPr lang="kk-KZ" sz="950" dirty="0"/>
              <a:t> </a:t>
            </a:r>
            <a:r>
              <a:rPr lang="ru-RU" sz="950" dirty="0"/>
              <a:t>Центр обработки данных в г. Актау -</a:t>
            </a:r>
            <a:r>
              <a:rPr lang="ru-RU" sz="950" b="1" dirty="0"/>
              <a:t>2000 кВт</a:t>
            </a:r>
            <a:r>
              <a:rPr lang="ru-RU" sz="950" dirty="0"/>
              <a:t>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ТОО "Таучик Строй </a:t>
            </a:r>
            <a:r>
              <a:rPr lang="ru-RU" sz="950" dirty="0" err="1"/>
              <a:t>Снаб</a:t>
            </a:r>
            <a:r>
              <a:rPr lang="ru-RU" sz="950" dirty="0"/>
              <a:t>" на электроснабжение производственной базы в </a:t>
            </a:r>
            <a:r>
              <a:rPr lang="ru-RU" sz="950" dirty="0" err="1"/>
              <a:t>с.Таучик</a:t>
            </a:r>
            <a:r>
              <a:rPr lang="ru-RU" sz="950" dirty="0"/>
              <a:t> – </a:t>
            </a:r>
            <a:r>
              <a:rPr lang="ru-RU" sz="950" b="1" dirty="0"/>
              <a:t>1600 кВт</a:t>
            </a:r>
            <a:r>
              <a:rPr lang="ru-RU" sz="950" dirty="0"/>
              <a:t>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ТОО "</a:t>
            </a:r>
            <a:r>
              <a:rPr lang="en-US" sz="950" dirty="0"/>
              <a:t>IF Invest"</a:t>
            </a:r>
            <a:r>
              <a:rPr lang="ru-RU" sz="950" dirty="0"/>
              <a:t> на электроснабжение Базы отдыха в м. </a:t>
            </a:r>
            <a:r>
              <a:rPr lang="ru-RU" sz="950" dirty="0" err="1"/>
              <a:t>Бегей</a:t>
            </a:r>
            <a:r>
              <a:rPr lang="ru-RU" sz="950" dirty="0"/>
              <a:t> 1 – </a:t>
            </a:r>
            <a:r>
              <a:rPr lang="ru-RU" sz="950" b="1" dirty="0"/>
              <a:t>3500 кВт</a:t>
            </a:r>
            <a:r>
              <a:rPr lang="ru-RU" sz="950" dirty="0"/>
              <a:t>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ИП </a:t>
            </a:r>
            <a:r>
              <a:rPr lang="ru-RU" sz="950" dirty="0" err="1"/>
              <a:t>Сейдалиев</a:t>
            </a:r>
            <a:r>
              <a:rPr lang="ru-RU" sz="950" dirty="0"/>
              <a:t> А.К на электроснабжение </a:t>
            </a:r>
            <a:r>
              <a:rPr lang="ru-RU" sz="950" dirty="0" err="1"/>
              <a:t>Добычы</a:t>
            </a:r>
            <a:r>
              <a:rPr lang="ru-RU" sz="950" dirty="0"/>
              <a:t> строительного камня в с. Таучик – </a:t>
            </a:r>
            <a:r>
              <a:rPr lang="ru-RU" sz="950" b="1" dirty="0"/>
              <a:t>1000 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ТОО "Завод </a:t>
            </a:r>
            <a:r>
              <a:rPr lang="ru-RU" sz="950" dirty="0" err="1"/>
              <a:t>стеклпластиковых</a:t>
            </a:r>
            <a:r>
              <a:rPr lang="ru-RU" sz="950" dirty="0"/>
              <a:t> труб" на Увеличение мощности стеклопластикового завода в м. </a:t>
            </a:r>
            <a:r>
              <a:rPr lang="ru-RU" sz="950" dirty="0" err="1"/>
              <a:t>Дунга</a:t>
            </a:r>
            <a:r>
              <a:rPr lang="ru-RU" sz="950" dirty="0"/>
              <a:t> – </a:t>
            </a:r>
            <a:r>
              <a:rPr lang="ru-RU" sz="950" b="1" dirty="0"/>
              <a:t>1855кВт;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АО "Мангистаумунайгаз» замена односекционной КРУН-6кВ на двухсекционную на БКНС-3 – </a:t>
            </a:r>
            <a:r>
              <a:rPr lang="ru-RU" sz="950" b="1" dirty="0"/>
              <a:t>1600 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КГУ "</a:t>
            </a:r>
            <a:r>
              <a:rPr lang="ru-RU" sz="950" dirty="0" err="1"/>
              <a:t>Мангистауский</a:t>
            </a:r>
            <a:r>
              <a:rPr lang="ru-RU" sz="950" dirty="0"/>
              <a:t> областной центр Национальных видов спорта» на электроснабжение здания и сооружение предприятии в </a:t>
            </a:r>
            <a:r>
              <a:rPr lang="ru-RU" sz="950" dirty="0" err="1"/>
              <a:t>г.Актау</a:t>
            </a:r>
            <a:r>
              <a:rPr lang="ru-RU" sz="950" dirty="0"/>
              <a:t> – </a:t>
            </a:r>
            <a:r>
              <a:rPr lang="ru-RU" sz="950" b="1" dirty="0"/>
              <a:t>1000кВт;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ГУ "</a:t>
            </a:r>
            <a:r>
              <a:rPr lang="ru-RU" sz="950" dirty="0" err="1"/>
              <a:t>Актауский</a:t>
            </a:r>
            <a:r>
              <a:rPr lang="ru-RU" sz="950" dirty="0"/>
              <a:t> городской отдел </a:t>
            </a:r>
            <a:r>
              <a:rPr lang="ru-RU" sz="950" dirty="0" err="1"/>
              <a:t>стройтельства</a:t>
            </a:r>
            <a:r>
              <a:rPr lang="ru-RU" sz="950" dirty="0"/>
              <a:t>» на электроснабжение жилых домов и объектов 18 </a:t>
            </a:r>
            <a:r>
              <a:rPr lang="ru-RU" sz="950" dirty="0" err="1"/>
              <a:t>мкр</a:t>
            </a:r>
            <a:r>
              <a:rPr lang="ru-RU" sz="950" dirty="0"/>
              <a:t> г. Актау– </a:t>
            </a:r>
            <a:r>
              <a:rPr lang="ru-RU" sz="950" b="1" dirty="0"/>
              <a:t>4950кВт;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ГУ Прокуратура Мангистауской области на электроснабжение Многоэтажный жилой дом в 18 </a:t>
            </a:r>
            <a:r>
              <a:rPr lang="ru-RU" sz="950" dirty="0" err="1"/>
              <a:t>мкр</a:t>
            </a:r>
            <a:r>
              <a:rPr lang="ru-RU" sz="950" dirty="0"/>
              <a:t> </a:t>
            </a:r>
            <a:r>
              <a:rPr lang="ru-RU" sz="950" dirty="0" err="1"/>
              <a:t>г.Актау</a:t>
            </a:r>
            <a:r>
              <a:rPr lang="ru-RU" sz="950" dirty="0"/>
              <a:t>– </a:t>
            </a:r>
            <a:r>
              <a:rPr lang="ru-RU" sz="950" b="1" dirty="0"/>
              <a:t>1320кВт;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Опреснительный завод Каспий на электроснабжение Опреснительная установка в г. Актау Промзона -</a:t>
            </a:r>
            <a:r>
              <a:rPr lang="ru-RU" sz="950" b="1" dirty="0"/>
              <a:t> 4000кВт;</a:t>
            </a:r>
          </a:p>
          <a:p>
            <a:pPr marL="342818" indent="-342818" algn="just" defTabSz="914180">
              <a:defRPr/>
            </a:pPr>
            <a:r>
              <a:rPr lang="ru-RU" sz="950" dirty="0"/>
              <a:t>АО Озенмунайгаз На присоединение подстанции 110/6кВ 2х10МВА </a:t>
            </a:r>
            <a:r>
              <a:rPr lang="ru-RU" sz="950" dirty="0" err="1"/>
              <a:t>Альбсеноман</a:t>
            </a:r>
            <a:r>
              <a:rPr lang="ru-RU" sz="950" dirty="0"/>
              <a:t> </a:t>
            </a:r>
            <a:r>
              <a:rPr lang="ru-RU" sz="950" b="1" dirty="0"/>
              <a:t>– 10 000кВт;</a:t>
            </a:r>
          </a:p>
          <a:p>
            <a:pPr marL="342818" indent="-342818" algn="just" defTabSz="914180">
              <a:defRPr/>
            </a:pPr>
            <a:endParaRPr lang="ru-RU" sz="1050" dirty="0"/>
          </a:p>
          <a:p>
            <a:pPr marL="342818" indent="-342818" algn="just" defTabSz="914180">
              <a:defRPr/>
            </a:pPr>
            <a:endParaRPr lang="ru-RU" sz="1050" dirty="0"/>
          </a:p>
          <a:p>
            <a:pPr marL="342818" indent="-342818" algn="just" defTabSz="914180">
              <a:defRPr/>
            </a:pPr>
            <a:endParaRPr lang="ru-RU" sz="1200" dirty="0"/>
          </a:p>
          <a:p>
            <a:pPr marL="0" indent="0" algn="just" defTabSz="914180" eaLnBrk="1" fontAlgn="auto" hangingPunct="1">
              <a:spcAft>
                <a:spcPts val="0"/>
              </a:spcAft>
              <a:buNone/>
              <a:defRPr/>
            </a:pP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859338" y="1600200"/>
            <a:ext cx="345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6175" y="981075"/>
            <a:ext cx="3440113" cy="619125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algn="ctr" defTabSz="914070"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Выданные ТУ с разбивкой по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энергоузлам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9338" y="3995907"/>
            <a:ext cx="3960812" cy="280988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defTabSz="914070">
              <a:defRPr/>
            </a:pPr>
            <a:r>
              <a:rPr lang="ru-RU" sz="1400" dirty="0">
                <a:solidFill>
                  <a:srgbClr val="1F497D">
                    <a:lumMod val="50000"/>
                  </a:srgbClr>
                </a:solidFill>
              </a:rPr>
              <a:t>Динамика выдачи мощностей по ТУ 2015—2020гг.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4550110" y="4234921"/>
          <a:ext cx="4151711" cy="186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5148064" y="4682269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51 МВт</a:t>
            </a:r>
          </a:p>
        </p:txBody>
      </p:sp>
      <p:sp>
        <p:nvSpPr>
          <p:cNvPr id="18446" name="TextBox 1"/>
          <p:cNvSpPr txBox="1">
            <a:spLocks noChangeArrowheads="1"/>
          </p:cNvSpPr>
          <p:nvPr/>
        </p:nvSpPr>
        <p:spPr bwMode="auto">
          <a:xfrm>
            <a:off x="5680949" y="4996447"/>
            <a:ext cx="6540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33,7 МВт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5288" y="836613"/>
            <a:ext cx="82804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6">
            <a:extLst>
              <a:ext uri="{FF2B5EF4-FFF2-40B4-BE49-F238E27FC236}">
                <a16:creationId xmlns:a16="http://schemas.microsoft.com/office/drawing/2014/main" id="{268143A8-0AB8-4FD9-B40F-25397036CB4D}"/>
              </a:ext>
            </a:extLst>
          </p:cNvPr>
          <p:cNvGraphicFramePr>
            <a:graphicFrameLocks/>
          </p:cNvGraphicFramePr>
          <p:nvPr/>
        </p:nvGraphicFramePr>
        <p:xfrm>
          <a:off x="4102262" y="1216795"/>
          <a:ext cx="4968552" cy="28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910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619" y="144008"/>
            <a:ext cx="8640762" cy="288032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Информация об исполнении утвержденной тарифной сметы  за 2020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70398"/>
              </p:ext>
            </p:extLst>
          </p:nvPr>
        </p:nvGraphicFramePr>
        <p:xfrm>
          <a:off x="107504" y="548680"/>
          <a:ext cx="8928992" cy="6138679"/>
        </p:xfrm>
        <a:graphic>
          <a:graphicData uri="http://schemas.openxmlformats.org/drawingml/2006/table">
            <a:tbl>
              <a:tblPr/>
              <a:tblGrid>
                <a:gridCol w="2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показателей тарифной сметы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изм.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факт (не аудированный)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 (работ),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8 529 712,66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7 754 244,79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91 363,71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89 250,48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по ТБ, средства защиты,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23 186,84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22 094,77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Материалы на техническое обслуживание,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64 243,44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64 223,94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Покупные изделия и полуфабрикаты, вспомогательные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3 933,42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2 931,77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Электроэнергия на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хоз.нужды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29 478,17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29 170,17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ГСМ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48 831,69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60 870,97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компенсацию нормативно-технических потерь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2 736 041,00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1 887 163,83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2 700 765,17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2 742 229,33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383 587,45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386 003,79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основных средств (подряд), всего, в т.ч.: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245 351,22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245 240,29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ремонту (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хоз.способ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138 236,23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140 763,50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капитальному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76 246,78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76 245,09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текущему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61 989,45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64 518,41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1 593 980,32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1 594 320,62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2 088,20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2 074,13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сторонних организаций производственного характера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842 478,70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862 294,94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101 098,25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100 866,53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3 583 483,06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3 466 437,51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и административные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1 504 540,24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1 481 632,93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труда административного 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232 423,53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226 635,83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Отчисления от оплаты труда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адм.персонала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21 933,00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21 515,10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68 886,74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64 493,66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705 925,46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704 130,81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Командировочные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3 670,56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2 306,47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связи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8 734,62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8 601,07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консалтинговых,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аудиторскяих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маркетинговых услуг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24 700,00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24 700,00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4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436 714,17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427 992,29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услуг сторонних организаций,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43 324,22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40 124,25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5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общехозяйственного характера всего: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163 613,37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158 844,75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по учету электроэнергии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229 776,57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229 023,28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выплату процентов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2 078 942,83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1 984 804,57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7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12 113 195,72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11 220 682,29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3077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961 529,41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2 176 856,57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9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13 074 725,13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13 397 538,86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9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2 936 221,32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3 007 077,95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9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юр.лицам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2 639 049,69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2 705 783,91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9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физ 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130 248,57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130 778,12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307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ГКП оказывающим услуги по передаче и распределению электроэнергии и ТОО «Электржүелері» осуществляющей деятельность по  электроснабжению физических лиц (население)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166 923,06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170 515,92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94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потери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8,17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09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кВтч.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235 459,64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162 683,45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9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2 736 041,00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1 887 163,83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2085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тариф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4,45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20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юр.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4,69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20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2,28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2,28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20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ГКП оказывающим услуги по передаче и распределению электроэнергии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тиын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2,40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00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25377</TotalTime>
  <Words>3799</Words>
  <Application>Microsoft Office PowerPoint</Application>
  <PresentationFormat>Экран (4:3)</PresentationFormat>
  <Paragraphs>985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Candara</vt:lpstr>
      <vt:lpstr>Times New Roman</vt:lpstr>
      <vt:lpstr>Тема Office</vt:lpstr>
      <vt:lpstr>Информация к ежегодному отчету о деятельности  АО «МРЭК» по предоставлению услуг по передаче электроэнергии в 2020 году  перед потребителями и иными заинтересованными лицами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финансово-экономические показатели деятельности           АО «МРЭК» за 2020 год</vt:lpstr>
      <vt:lpstr>Объемы предоставленных регулируемых услуг за 2020 год</vt:lpstr>
      <vt:lpstr>Проводимая работа с потребителями, в том числе информация по выдаче новых мощностей</vt:lpstr>
      <vt:lpstr>Информация об исполнении утвержденной тарифной сметы  за 2020 год</vt:lpstr>
      <vt:lpstr>Перспективы деятельности, в том числе возможные изменения тарифов на регулируемые услуги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отчет о деятельности  АО «МРЭК» за 2017 год по предоставлению услуг по передаче и распределению электроэнергии перед потребителями и иными заинтересованными лицами</dc:title>
  <dc:creator>Жанар Ермекбаева</dc:creator>
  <cp:lastModifiedBy>Аскар Кулибаев</cp:lastModifiedBy>
  <cp:revision>137</cp:revision>
  <cp:lastPrinted>2021-04-08T06:02:43Z</cp:lastPrinted>
  <dcterms:created xsi:type="dcterms:W3CDTF">2018-04-04T11:16:34Z</dcterms:created>
  <dcterms:modified xsi:type="dcterms:W3CDTF">2021-04-16T10:04:52Z</dcterms:modified>
</cp:coreProperties>
</file>